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523" r:id="rId2"/>
    <p:sldId id="716" r:id="rId3"/>
    <p:sldId id="717" r:id="rId4"/>
    <p:sldId id="71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0504D"/>
    <a:srgbClr val="FDEADA"/>
    <a:srgbClr val="FFFF99"/>
    <a:srgbClr val="0000CC"/>
    <a:srgbClr val="008000"/>
    <a:srgbClr val="7F7F7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3788" autoAdjust="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2844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5F4A5-407B-4FD4-92B8-477B75BDA88B}" type="datetimeFigureOut">
              <a:rPr lang="en-GB" smtClean="0"/>
              <a:pPr/>
              <a:t>19/08/2020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C76E8-4569-4BCB-98F8-91D841ABA08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514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A345-4651-47C1-B411-AE7C3FA7896E}" type="datetime1">
              <a:rPr lang="en-GB" smtClean="0"/>
              <a:t>19/08/2020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62FC4-B3B3-4B94-B91C-E3F3B0596CF5}" type="datetime1">
              <a:rPr lang="en-GB" smtClean="0"/>
              <a:t>19/08/2020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92FF-22A1-41E2-9079-9477DAD1A5B3}" type="datetime1">
              <a:rPr lang="en-GB" smtClean="0"/>
              <a:t>19/08/2020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6A30-DCFD-41CC-8E18-237339BBE4A5}" type="datetime1">
              <a:rPr lang="en-GB" smtClean="0"/>
              <a:t>19/08/2020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2F21-ED35-42A0-8054-609F7349D848}" type="datetime1">
              <a:rPr lang="en-GB" smtClean="0"/>
              <a:t>19/08/2020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372200" y="6356350"/>
            <a:ext cx="2664296" cy="365125"/>
          </a:xfrm>
        </p:spPr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4078-7C0F-462C-BF2C-01950D2CBC4C}" type="datetime1">
              <a:rPr lang="en-GB" smtClean="0"/>
              <a:t>19/08/2020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C1F3D-E2BF-4365-AC9C-36DF97A56D9B}" type="datetime1">
              <a:rPr lang="en-GB" smtClean="0"/>
              <a:t>19/08/2020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BC43A-E935-48C3-9082-E2607040843A}" type="datetime1">
              <a:rPr lang="en-GB" smtClean="0"/>
              <a:t>19/08/2020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98BFB-B78C-4240-95FA-4BAAC00B1FAF}" type="datetime1">
              <a:rPr lang="en-GB" smtClean="0"/>
              <a:t>19/08/2020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43B93-E5AE-4E99-AFE9-E7F21FA95299}" type="datetime1">
              <a:rPr lang="en-GB" smtClean="0"/>
              <a:t>19/08/2020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1773-D3D4-465A-9470-32DEEB018849}" type="datetime1">
              <a:rPr lang="en-GB" smtClean="0"/>
              <a:t>19/08/2020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1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4C2F9-4FD6-4852-BDBF-135BF514116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5486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309320"/>
            <a:ext cx="9144000" cy="47426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hteck 8"/>
          <p:cNvSpPr/>
          <p:nvPr userDrawn="1"/>
        </p:nvSpPr>
        <p:spPr>
          <a:xfrm>
            <a:off x="-15618" y="6381328"/>
            <a:ext cx="915961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1600" b="1" spc="50" baseline="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Leelawadee" panose="020B0502040204020203" pitchFamily="34" charset="-34"/>
                <a:cs typeface="Leelawadee" panose="020B0502040204020203" pitchFamily="34" charset="-34"/>
              </a:rPr>
              <a:t>Dirk M Wascher  			                  	      RT2B     Bari 25-28.6.2020</a:t>
            </a:r>
            <a:endParaRPr lang="en-GB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96C1FA79-C437-42BE-85EE-6AA226AE527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301208"/>
            <a:ext cx="2209114" cy="22091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FE0BF676-A87E-4373-93E8-CBA383A66035}"/>
              </a:ext>
            </a:extLst>
          </p:cNvPr>
          <p:cNvSpPr/>
          <p:nvPr/>
        </p:nvSpPr>
        <p:spPr>
          <a:xfrm>
            <a:off x="575556" y="936010"/>
            <a:ext cx="7992887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100" dirty="0">
              <a:latin typeface="Levenim MT" panose="02010502060101010101" pitchFamily="2" charset="-79"/>
            </a:endParaRPr>
          </a:p>
          <a:p>
            <a:r>
              <a:rPr lang="en-GB" sz="2100" dirty="0">
                <a:latin typeface="Levenim MT" panose="02010502060101010101" pitchFamily="2" charset="-79"/>
              </a:rPr>
              <a:t>   </a:t>
            </a:r>
            <a:endParaRPr lang="en-GB" sz="2100" b="1" dirty="0">
              <a:latin typeface="Levenim MT" panose="02010502060101010101" pitchFamily="2" charset="-79"/>
            </a:endParaRPr>
          </a:p>
          <a:p>
            <a:pPr algn="ctr"/>
            <a:r>
              <a:rPr lang="en-GB" sz="3600" b="1" dirty="0">
                <a:solidFill>
                  <a:srgbClr val="00B050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FoodSHIFT230</a:t>
            </a:r>
          </a:p>
          <a:p>
            <a:pPr algn="ctr"/>
            <a:endParaRPr lang="en-GB" sz="3600" b="1" dirty="0">
              <a:solidFill>
                <a:schemeClr val="tx2">
                  <a:lumMod val="75000"/>
                </a:schemeClr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endParaRPr lang="nl-NL" dirty="0"/>
          </a:p>
          <a:p>
            <a:pPr algn="ctr"/>
            <a:r>
              <a:rPr lang="en-US" sz="4000" dirty="0"/>
              <a:t> </a:t>
            </a:r>
            <a:r>
              <a:rPr lang="en-US" sz="4000" b="1" dirty="0"/>
              <a:t>Introducing the </a:t>
            </a:r>
          </a:p>
          <a:p>
            <a:pPr algn="ctr"/>
            <a:r>
              <a:rPr lang="en-US" sz="4000" b="1" dirty="0"/>
              <a:t>  </a:t>
            </a:r>
            <a:r>
              <a:rPr lang="en-US" sz="4000" b="1" dirty="0" err="1"/>
              <a:t>FoodSHIFT</a:t>
            </a:r>
            <a:r>
              <a:rPr lang="en-US" sz="4000" b="1" dirty="0"/>
              <a:t> Accelerator Labs </a:t>
            </a:r>
            <a:r>
              <a:rPr lang="en-US" dirty="0"/>
              <a:t>	</a:t>
            </a:r>
          </a:p>
          <a:p>
            <a:pPr algn="ctr"/>
            <a:endParaRPr lang="en-GB" sz="2100" b="1" dirty="0"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85E4C8DE-17B2-4237-A546-74624E0C4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095" y="5675894"/>
            <a:ext cx="3693808" cy="1569530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xmlns="" id="{36255BAF-36ED-4DB1-9ABA-F810E6EEBF38}"/>
              </a:ext>
            </a:extLst>
          </p:cNvPr>
          <p:cNvCxnSpPr>
            <a:cxnSpLocks/>
          </p:cNvCxnSpPr>
          <p:nvPr/>
        </p:nvCxnSpPr>
        <p:spPr>
          <a:xfrm>
            <a:off x="0" y="6165304"/>
            <a:ext cx="4067944" cy="0"/>
          </a:xfrm>
          <a:prstGeom prst="line">
            <a:avLst/>
          </a:prstGeom>
          <a:ln w="127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xmlns="" id="{59B8DCD9-4DAA-4142-8050-0FCA7D5FCAF4}"/>
              </a:ext>
            </a:extLst>
          </p:cNvPr>
          <p:cNvCxnSpPr>
            <a:cxnSpLocks/>
          </p:cNvCxnSpPr>
          <p:nvPr/>
        </p:nvCxnSpPr>
        <p:spPr>
          <a:xfrm>
            <a:off x="5076056" y="6158408"/>
            <a:ext cx="4067944" cy="0"/>
          </a:xfrm>
          <a:prstGeom prst="line">
            <a:avLst/>
          </a:prstGeom>
          <a:ln w="127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323850" y="-27057"/>
            <a:ext cx="82805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GB" sz="2800" dirty="0">
                <a:solidFill>
                  <a:schemeClr val="bg1"/>
                </a:solidFill>
                <a:latin typeface="Frutiger LT 45 Light"/>
                <a:cs typeface="+mn-cs"/>
              </a:rPr>
              <a:t>Positioning the LABs in the Region and the Project</a:t>
            </a:r>
          </a:p>
        </p:txBody>
      </p:sp>
      <p:grpSp>
        <p:nvGrpSpPr>
          <p:cNvPr id="52" name="Groep 51">
            <a:extLst>
              <a:ext uri="{FF2B5EF4-FFF2-40B4-BE49-F238E27FC236}">
                <a16:creationId xmlns:a16="http://schemas.microsoft.com/office/drawing/2014/main" xmlns="" id="{BDF205F5-A60B-4A51-AD6B-58B5275DB9BA}"/>
              </a:ext>
            </a:extLst>
          </p:cNvPr>
          <p:cNvGrpSpPr/>
          <p:nvPr/>
        </p:nvGrpSpPr>
        <p:grpSpPr>
          <a:xfrm>
            <a:off x="-324544" y="602930"/>
            <a:ext cx="9649072" cy="5490367"/>
            <a:chOff x="-324544" y="602930"/>
            <a:chExt cx="9649072" cy="5490367"/>
          </a:xfrm>
        </p:grpSpPr>
        <p:pic>
          <p:nvPicPr>
            <p:cNvPr id="2" name="Afbeelding 1">
              <a:extLst>
                <a:ext uri="{FF2B5EF4-FFF2-40B4-BE49-F238E27FC236}">
                  <a16:creationId xmlns:a16="http://schemas.microsoft.com/office/drawing/2014/main" xmlns="" id="{C75F77F0-C8C7-4A9F-A0CF-123CE6F17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46603"/>
              <a:ext cx="9144000" cy="4364793"/>
            </a:xfrm>
            <a:prstGeom prst="rect">
              <a:avLst/>
            </a:prstGeom>
          </p:spPr>
        </p:pic>
        <p:sp>
          <p:nvSpPr>
            <p:cNvPr id="6" name="Ovaal 5">
              <a:extLst>
                <a:ext uri="{FF2B5EF4-FFF2-40B4-BE49-F238E27FC236}">
                  <a16:creationId xmlns:a16="http://schemas.microsoft.com/office/drawing/2014/main" xmlns="" id="{F536E8FB-DC57-4423-85F4-B487184C1920}"/>
                </a:ext>
              </a:extLst>
            </p:cNvPr>
            <p:cNvSpPr/>
            <p:nvPr/>
          </p:nvSpPr>
          <p:spPr>
            <a:xfrm>
              <a:off x="3023193" y="1455761"/>
              <a:ext cx="900581" cy="55788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1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xmlns="" id="{6D756172-EFCA-45F1-9DF4-8F75612C37AA}"/>
                </a:ext>
              </a:extLst>
            </p:cNvPr>
            <p:cNvSpPr/>
            <p:nvPr/>
          </p:nvSpPr>
          <p:spPr>
            <a:xfrm>
              <a:off x="323850" y="3480550"/>
              <a:ext cx="1223814" cy="59652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xmlns="" id="{E4266CCC-29D2-485C-A24B-D8ABFECD5C39}"/>
                </a:ext>
              </a:extLst>
            </p:cNvPr>
            <p:cNvSpPr/>
            <p:nvPr/>
          </p:nvSpPr>
          <p:spPr>
            <a:xfrm>
              <a:off x="7308304" y="3255060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xmlns="" id="{6C2D1672-F207-45E8-BF48-A7DBF8A8C5EB}"/>
                </a:ext>
              </a:extLst>
            </p:cNvPr>
            <p:cNvSpPr/>
            <p:nvPr/>
          </p:nvSpPr>
          <p:spPr>
            <a:xfrm>
              <a:off x="4969025" y="1541819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xmlns="" id="{8E2C2892-CBFF-4869-B119-D19FE14E8A65}"/>
                </a:ext>
              </a:extLst>
            </p:cNvPr>
            <p:cNvSpPr/>
            <p:nvPr/>
          </p:nvSpPr>
          <p:spPr>
            <a:xfrm>
              <a:off x="6663370" y="1963248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4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xmlns="" id="{DF98743A-9559-4F80-9155-3EDA15CEF5AD}"/>
                </a:ext>
              </a:extLst>
            </p:cNvPr>
            <p:cNvSpPr/>
            <p:nvPr/>
          </p:nvSpPr>
          <p:spPr>
            <a:xfrm>
              <a:off x="4969025" y="4994128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xmlns="" id="{DE328432-53A8-4E84-AC90-8243D5CE8D2B}"/>
                </a:ext>
              </a:extLst>
            </p:cNvPr>
            <p:cNvSpPr/>
            <p:nvPr/>
          </p:nvSpPr>
          <p:spPr>
            <a:xfrm>
              <a:off x="8028384" y="3241491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xmlns="" id="{7561DE95-051E-4BB9-83D5-D6AE21A9E73D}"/>
                </a:ext>
              </a:extLst>
            </p:cNvPr>
            <p:cNvSpPr/>
            <p:nvPr/>
          </p:nvSpPr>
          <p:spPr>
            <a:xfrm>
              <a:off x="7574594" y="2494923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xmlns="" id="{0A630A16-648F-4F3E-8D63-90E23F9EE218}"/>
                </a:ext>
              </a:extLst>
            </p:cNvPr>
            <p:cNvSpPr/>
            <p:nvPr/>
          </p:nvSpPr>
          <p:spPr>
            <a:xfrm>
              <a:off x="7546914" y="2682430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5</a:t>
              </a:r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xmlns="" id="{FB516E6A-EBD8-4B8F-B6F0-C5FAED32C6A7}"/>
                </a:ext>
              </a:extLst>
            </p:cNvPr>
            <p:cNvSpPr/>
            <p:nvPr/>
          </p:nvSpPr>
          <p:spPr>
            <a:xfrm>
              <a:off x="7552730" y="4077073"/>
              <a:ext cx="720080" cy="43204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xmlns="" id="{2B5B86B6-DCE8-4E24-9796-ABFA69DAA80E}"/>
                </a:ext>
              </a:extLst>
            </p:cNvPr>
            <p:cNvSpPr/>
            <p:nvPr/>
          </p:nvSpPr>
          <p:spPr>
            <a:xfrm>
              <a:off x="6731509" y="4630753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7" name="Cirkel: leeg 36">
              <a:extLst>
                <a:ext uri="{FF2B5EF4-FFF2-40B4-BE49-F238E27FC236}">
                  <a16:creationId xmlns:a16="http://schemas.microsoft.com/office/drawing/2014/main" xmlns="" id="{F9B69517-4E74-415A-9B88-4FCC34A224A0}"/>
                </a:ext>
              </a:extLst>
            </p:cNvPr>
            <p:cNvSpPr/>
            <p:nvPr/>
          </p:nvSpPr>
          <p:spPr>
            <a:xfrm>
              <a:off x="-324544" y="764704"/>
              <a:ext cx="9649072" cy="5328593"/>
            </a:xfrm>
            <a:prstGeom prst="donut">
              <a:avLst>
                <a:gd name="adj" fmla="val 12098"/>
              </a:avLst>
            </a:prstGeom>
            <a:solidFill>
              <a:srgbClr val="FDEADA">
                <a:alpha val="6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xmlns="" id="{3D23DC07-B876-468D-935B-CADF6DDCEB8E}"/>
                </a:ext>
              </a:extLst>
            </p:cNvPr>
            <p:cNvSpPr/>
            <p:nvPr/>
          </p:nvSpPr>
          <p:spPr>
            <a:xfrm>
              <a:off x="6702237" y="4308259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7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xmlns="" id="{E4A5D32A-C539-4A6A-8A41-BC4E2FC72AD2}"/>
                </a:ext>
              </a:extLst>
            </p:cNvPr>
            <p:cNvSpPr/>
            <p:nvPr/>
          </p:nvSpPr>
          <p:spPr>
            <a:xfrm>
              <a:off x="7596336" y="3562999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6</a:t>
              </a:r>
            </a:p>
          </p:txBody>
        </p:sp>
        <p:sp>
          <p:nvSpPr>
            <p:cNvPr id="41" name="Pijl: omhoog 40">
              <a:extLst>
                <a:ext uri="{FF2B5EF4-FFF2-40B4-BE49-F238E27FC236}">
                  <a16:creationId xmlns:a16="http://schemas.microsoft.com/office/drawing/2014/main" xmlns="" id="{A6FFF5B3-7FA8-4404-8765-CCC6D7B9C8F8}"/>
                </a:ext>
              </a:extLst>
            </p:cNvPr>
            <p:cNvSpPr/>
            <p:nvPr/>
          </p:nvSpPr>
          <p:spPr>
            <a:xfrm>
              <a:off x="4426604" y="4509122"/>
              <a:ext cx="217404" cy="568016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Pijl: omhoog 41">
              <a:extLst>
                <a:ext uri="{FF2B5EF4-FFF2-40B4-BE49-F238E27FC236}">
                  <a16:creationId xmlns:a16="http://schemas.microsoft.com/office/drawing/2014/main" xmlns="" id="{CCFF70BA-C6B5-4347-8B9A-B02F83CC5D28}"/>
                </a:ext>
              </a:extLst>
            </p:cNvPr>
            <p:cNvSpPr/>
            <p:nvPr/>
          </p:nvSpPr>
          <p:spPr>
            <a:xfrm rot="10800000">
              <a:off x="4408664" y="1716040"/>
              <a:ext cx="217404" cy="568016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Tekstvak 42">
              <a:extLst>
                <a:ext uri="{FF2B5EF4-FFF2-40B4-BE49-F238E27FC236}">
                  <a16:creationId xmlns:a16="http://schemas.microsoft.com/office/drawing/2014/main" xmlns="" id="{709A3D2E-DDFD-4802-9F30-733BF4FBEB66}"/>
                </a:ext>
              </a:extLst>
            </p:cNvPr>
            <p:cNvSpPr txBox="1"/>
            <p:nvPr/>
          </p:nvSpPr>
          <p:spPr>
            <a:xfrm>
              <a:off x="2647021" y="602930"/>
              <a:ext cx="3725179" cy="4001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000" b="1" dirty="0"/>
                <a:t>WP 8 Project Management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xmlns="" id="{C6AF8A52-072A-4E28-9131-0CFEF2B1EA19}"/>
                </a:ext>
              </a:extLst>
            </p:cNvPr>
            <p:cNvSpPr/>
            <p:nvPr/>
          </p:nvSpPr>
          <p:spPr>
            <a:xfrm>
              <a:off x="4046978" y="4892311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2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xmlns="" id="{04919EE4-DBFF-4DA4-AABE-D55F6832B43B}"/>
                </a:ext>
              </a:extLst>
            </p:cNvPr>
            <p:cNvSpPr/>
            <p:nvPr/>
          </p:nvSpPr>
          <p:spPr>
            <a:xfrm>
              <a:off x="4046978" y="1320311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1</a:t>
              </a:r>
            </a:p>
          </p:txBody>
        </p:sp>
        <p:sp>
          <p:nvSpPr>
            <p:cNvPr id="50" name="Ovaal 49">
              <a:extLst>
                <a:ext uri="{FF2B5EF4-FFF2-40B4-BE49-F238E27FC236}">
                  <a16:creationId xmlns:a16="http://schemas.microsoft.com/office/drawing/2014/main" xmlns="" id="{0C7BB4CB-68D3-4A20-BFDA-4DA91C03F136}"/>
                </a:ext>
              </a:extLst>
            </p:cNvPr>
            <p:cNvSpPr/>
            <p:nvPr/>
          </p:nvSpPr>
          <p:spPr>
            <a:xfrm>
              <a:off x="5965377" y="4805001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xmlns="" id="{95CAA3E5-425E-476A-AD4E-2BBE305025C6}"/>
                </a:ext>
              </a:extLst>
            </p:cNvPr>
            <p:cNvSpPr/>
            <p:nvPr/>
          </p:nvSpPr>
          <p:spPr>
            <a:xfrm>
              <a:off x="5315854" y="4750512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9</a:t>
              </a:r>
            </a:p>
          </p:txBody>
        </p: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xmlns="" id="{01076CD6-36E1-4589-8362-FEB86C8497CF}"/>
                </a:ext>
              </a:extLst>
            </p:cNvPr>
            <p:cNvSpPr/>
            <p:nvPr/>
          </p:nvSpPr>
          <p:spPr>
            <a:xfrm>
              <a:off x="5853887" y="1720801"/>
              <a:ext cx="720080" cy="37501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3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xmlns="" id="{4858CF2B-CF6E-40EF-A255-7127A12B357C}"/>
                </a:ext>
              </a:extLst>
            </p:cNvPr>
            <p:cNvSpPr/>
            <p:nvPr/>
          </p:nvSpPr>
          <p:spPr>
            <a:xfrm>
              <a:off x="5390575" y="1580811"/>
              <a:ext cx="962940" cy="59652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WP 3</a:t>
              </a: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xmlns="" id="{1BF6EA67-7880-4F78-916E-0EC79E13B520}"/>
                </a:ext>
              </a:extLst>
            </p:cNvPr>
            <p:cNvSpPr/>
            <p:nvPr/>
          </p:nvSpPr>
          <p:spPr>
            <a:xfrm>
              <a:off x="2093421" y="4793130"/>
              <a:ext cx="962940" cy="49179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8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xmlns="" id="{04FCF2F1-D438-4AD6-AFCD-9447144CDDF7}"/>
                </a:ext>
              </a:extLst>
            </p:cNvPr>
            <p:cNvSpPr/>
            <p:nvPr/>
          </p:nvSpPr>
          <p:spPr>
            <a:xfrm>
              <a:off x="1308647" y="4441160"/>
              <a:ext cx="849328" cy="49581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7</a:t>
              </a: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xmlns="" id="{DB461904-C535-4012-B1C8-12F71DE71E8A}"/>
                </a:ext>
              </a:extLst>
            </p:cNvPr>
            <p:cNvSpPr/>
            <p:nvPr/>
          </p:nvSpPr>
          <p:spPr>
            <a:xfrm>
              <a:off x="3023193" y="4944759"/>
              <a:ext cx="967897" cy="49179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FAL9</a:t>
              </a: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xmlns="" id="{4C49B474-C4F5-4E24-992D-543261C52ACF}"/>
                </a:ext>
              </a:extLst>
            </p:cNvPr>
            <p:cNvSpPr/>
            <p:nvPr/>
          </p:nvSpPr>
          <p:spPr>
            <a:xfrm>
              <a:off x="424662" y="2608901"/>
              <a:ext cx="849328" cy="49158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4</a:t>
              </a: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xmlns="" id="{567DEC37-7E89-441B-B2E4-51533450C1B9}"/>
                </a:ext>
              </a:extLst>
            </p:cNvPr>
            <p:cNvSpPr/>
            <p:nvPr/>
          </p:nvSpPr>
          <p:spPr>
            <a:xfrm>
              <a:off x="1117092" y="2035209"/>
              <a:ext cx="849328" cy="49158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3</a:t>
              </a:r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xmlns="" id="{4CE33E0D-649D-46DC-9B9C-E57F8FCB935E}"/>
                </a:ext>
              </a:extLst>
            </p:cNvPr>
            <p:cNvSpPr/>
            <p:nvPr/>
          </p:nvSpPr>
          <p:spPr>
            <a:xfrm>
              <a:off x="2053196" y="1652091"/>
              <a:ext cx="849328" cy="55788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2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xmlns="" id="{0417AB96-F9E3-4525-8550-120A917F49CA}"/>
                </a:ext>
              </a:extLst>
            </p:cNvPr>
            <p:cNvSpPr/>
            <p:nvPr/>
          </p:nvSpPr>
          <p:spPr>
            <a:xfrm>
              <a:off x="231457" y="3241492"/>
              <a:ext cx="849328" cy="49158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5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xmlns="" id="{34E14B13-27AB-4051-ABD9-8410FBC4A194}"/>
                </a:ext>
              </a:extLst>
            </p:cNvPr>
            <p:cNvSpPr/>
            <p:nvPr/>
          </p:nvSpPr>
          <p:spPr>
            <a:xfrm>
              <a:off x="592757" y="3945349"/>
              <a:ext cx="849328" cy="49581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>
                  <a:solidFill>
                    <a:schemeClr val="accent3">
                      <a:lumMod val="50000"/>
                    </a:schemeClr>
                  </a:solidFill>
                </a:rPr>
                <a:t>FAL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259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xmlns="" id="{10BD82AD-6AA2-47D0-AB67-3D7B270EABF9}"/>
              </a:ext>
            </a:extLst>
          </p:cNvPr>
          <p:cNvSpPr txBox="1"/>
          <p:nvPr/>
        </p:nvSpPr>
        <p:spPr bwMode="auto">
          <a:xfrm>
            <a:off x="323849" y="-27057"/>
            <a:ext cx="882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bg1"/>
                </a:solidFill>
                <a:latin typeface="Frutiger LT 45 Light"/>
                <a:cs typeface="+mn-cs"/>
              </a:rPr>
              <a:t>The Spatial Dimension: Ecolog</a:t>
            </a:r>
            <a:r>
              <a:rPr lang="en-GB" sz="2800" dirty="0">
                <a:solidFill>
                  <a:schemeClr val="bg1"/>
                </a:solidFill>
                <a:latin typeface="Frutiger LT 45 Light"/>
              </a:rPr>
              <a:t>ical Footprint of Amsterdam</a:t>
            </a:r>
            <a:endParaRPr lang="en-GB" sz="2800" dirty="0">
              <a:solidFill>
                <a:schemeClr val="bg1"/>
              </a:solidFill>
              <a:latin typeface="Frutiger LT 45 Light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FAE2DADE-F42F-45D0-AF89-54C90BF02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75"/>
            <a:ext cx="6953734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55508686-1CEB-45D4-B87C-FB7C43791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10" y="1810527"/>
            <a:ext cx="2372890" cy="119617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6F4496C9-0B75-43A8-8AAB-A6A9228F1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2935817"/>
            <a:ext cx="2372890" cy="1368153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5736231F-73E7-49C5-9597-31B924B0CE98}"/>
              </a:ext>
            </a:extLst>
          </p:cNvPr>
          <p:cNvSpPr/>
          <p:nvPr/>
        </p:nvSpPr>
        <p:spPr>
          <a:xfrm>
            <a:off x="6953734" y="-27057"/>
            <a:ext cx="2190266" cy="647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xmlns="" id="{6B450927-3B0C-4F54-872A-96EEDCA118BD}"/>
              </a:ext>
            </a:extLst>
          </p:cNvPr>
          <p:cNvSpPr/>
          <p:nvPr/>
        </p:nvSpPr>
        <p:spPr>
          <a:xfrm>
            <a:off x="6935518" y="6174869"/>
            <a:ext cx="2190266" cy="647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65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xmlns="" id="{10BD82AD-6AA2-47D0-AB67-3D7B270EABF9}"/>
              </a:ext>
            </a:extLst>
          </p:cNvPr>
          <p:cNvSpPr txBox="1"/>
          <p:nvPr/>
        </p:nvSpPr>
        <p:spPr bwMode="auto">
          <a:xfrm>
            <a:off x="323849" y="-27057"/>
            <a:ext cx="8820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GB" sz="2800" dirty="0">
                <a:solidFill>
                  <a:schemeClr val="bg1"/>
                </a:solidFill>
                <a:latin typeface="Frutiger LT 45 Light"/>
                <a:cs typeface="+mn-cs"/>
              </a:rPr>
              <a:t>The Spatial Dimension: Ecolog</a:t>
            </a:r>
            <a:r>
              <a:rPr lang="en-GB" sz="2800" dirty="0">
                <a:solidFill>
                  <a:schemeClr val="bg1"/>
                </a:solidFill>
                <a:latin typeface="Frutiger LT 45 Light"/>
              </a:rPr>
              <a:t>ical Footprint of Amsterdam</a:t>
            </a:r>
            <a:endParaRPr lang="en-GB" sz="2800" dirty="0">
              <a:solidFill>
                <a:schemeClr val="bg1"/>
              </a:solidFill>
              <a:latin typeface="Frutiger LT 45 Light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FAE2DADE-F42F-45D0-AF89-54C90BF02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75"/>
            <a:ext cx="6953734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55508686-1CEB-45D4-B87C-FB7C43791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110" y="1810527"/>
            <a:ext cx="2372890" cy="119617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6F4496C9-0B75-43A8-8AAB-A6A9228F1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248" y="2935817"/>
            <a:ext cx="2372890" cy="1368153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5736231F-73E7-49C5-9597-31B924B0CE98}"/>
              </a:ext>
            </a:extLst>
          </p:cNvPr>
          <p:cNvSpPr/>
          <p:nvPr/>
        </p:nvSpPr>
        <p:spPr>
          <a:xfrm>
            <a:off x="6953734" y="-27057"/>
            <a:ext cx="2190266" cy="647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xmlns="" id="{6B450927-3B0C-4F54-872A-96EEDCA118BD}"/>
              </a:ext>
            </a:extLst>
          </p:cNvPr>
          <p:cNvSpPr/>
          <p:nvPr/>
        </p:nvSpPr>
        <p:spPr>
          <a:xfrm>
            <a:off x="6935518" y="6174869"/>
            <a:ext cx="2190266" cy="647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xmlns="" id="{801E538A-5EE9-483E-81BC-F072D9562311}"/>
              </a:ext>
            </a:extLst>
          </p:cNvPr>
          <p:cNvSpPr/>
          <p:nvPr/>
        </p:nvSpPr>
        <p:spPr>
          <a:xfrm>
            <a:off x="107504" y="10074"/>
            <a:ext cx="2081308" cy="2194790"/>
          </a:xfrm>
          <a:prstGeom prst="ellipse">
            <a:avLst/>
          </a:prstGeom>
          <a:solidFill>
            <a:srgbClr val="C0504D">
              <a:alpha val="6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xmlns="" id="{F4F05000-57B9-4310-A71C-3B7C1C852B1A}"/>
              </a:ext>
            </a:extLst>
          </p:cNvPr>
          <p:cNvSpPr/>
          <p:nvPr/>
        </p:nvSpPr>
        <p:spPr>
          <a:xfrm>
            <a:off x="2388126" y="10074"/>
            <a:ext cx="2090883" cy="2194790"/>
          </a:xfrm>
          <a:prstGeom prst="ellipse">
            <a:avLst/>
          </a:prstGeom>
          <a:solidFill>
            <a:schemeClr val="accent3">
              <a:lumMod val="50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xmlns="" id="{B9938168-923D-4897-9FDD-293AFE857C4C}"/>
              </a:ext>
            </a:extLst>
          </p:cNvPr>
          <p:cNvSpPr/>
          <p:nvPr/>
        </p:nvSpPr>
        <p:spPr>
          <a:xfrm>
            <a:off x="4678323" y="10074"/>
            <a:ext cx="2082762" cy="2194790"/>
          </a:xfrm>
          <a:prstGeom prst="ellipse">
            <a:avLst/>
          </a:prstGeom>
          <a:solidFill>
            <a:schemeClr val="accent6">
              <a:lumMod val="50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xmlns="" id="{067F770C-9D7B-457A-BC37-318722375D4E}"/>
              </a:ext>
            </a:extLst>
          </p:cNvPr>
          <p:cNvSpPr/>
          <p:nvPr/>
        </p:nvSpPr>
        <p:spPr>
          <a:xfrm>
            <a:off x="107504" y="2321530"/>
            <a:ext cx="2115900" cy="2194790"/>
          </a:xfrm>
          <a:prstGeom prst="ellipse">
            <a:avLst/>
          </a:prstGeom>
          <a:solidFill>
            <a:schemeClr val="accent2">
              <a:lumMod val="50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xmlns="" id="{6FCB66F9-31FB-4997-A4DF-4B5E9AA897F0}"/>
              </a:ext>
            </a:extLst>
          </p:cNvPr>
          <p:cNvSpPr/>
          <p:nvPr/>
        </p:nvSpPr>
        <p:spPr>
          <a:xfrm>
            <a:off x="2372890" y="2331604"/>
            <a:ext cx="2174815" cy="2194790"/>
          </a:xfrm>
          <a:prstGeom prst="ellipse">
            <a:avLst/>
          </a:prstGeom>
          <a:solidFill>
            <a:schemeClr val="tx1">
              <a:lumMod val="85000"/>
              <a:lumOff val="15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r>
              <a:rPr lang="nl-NL" dirty="0"/>
              <a:t>v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xmlns="" id="{AE6C0885-AB36-45B2-9A22-C99E30326942}"/>
              </a:ext>
            </a:extLst>
          </p:cNvPr>
          <p:cNvSpPr/>
          <p:nvPr/>
        </p:nvSpPr>
        <p:spPr>
          <a:xfrm>
            <a:off x="4662106" y="2321530"/>
            <a:ext cx="2142142" cy="2194790"/>
          </a:xfrm>
          <a:prstGeom prst="ellipse">
            <a:avLst/>
          </a:prstGeom>
          <a:solidFill>
            <a:schemeClr val="accent4">
              <a:lumMod val="75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xmlns="" id="{730907CC-D1CC-4BBB-82B3-9C37C499965F}"/>
              </a:ext>
            </a:extLst>
          </p:cNvPr>
          <p:cNvSpPr/>
          <p:nvPr/>
        </p:nvSpPr>
        <p:spPr>
          <a:xfrm>
            <a:off x="35496" y="4596783"/>
            <a:ext cx="2190266" cy="2194790"/>
          </a:xfrm>
          <a:prstGeom prst="ellipse">
            <a:avLst/>
          </a:prstGeom>
          <a:solidFill>
            <a:schemeClr val="accent1">
              <a:lumMod val="75000"/>
              <a:alpha val="6509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xmlns="" id="{DA225265-53AC-49F1-AAB4-65B3D3A75308}"/>
              </a:ext>
            </a:extLst>
          </p:cNvPr>
          <p:cNvSpPr/>
          <p:nvPr/>
        </p:nvSpPr>
        <p:spPr>
          <a:xfrm>
            <a:off x="2388126" y="4596783"/>
            <a:ext cx="2137380" cy="2194790"/>
          </a:xfrm>
          <a:prstGeom prst="ellipse">
            <a:avLst/>
          </a:prstGeom>
          <a:solidFill>
            <a:srgbClr val="FFC000">
              <a:alpha val="6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xmlns="" id="{141B6B67-F909-461F-91B4-4B70B3DF89E6}"/>
              </a:ext>
            </a:extLst>
          </p:cNvPr>
          <p:cNvSpPr/>
          <p:nvPr/>
        </p:nvSpPr>
        <p:spPr>
          <a:xfrm>
            <a:off x="4648154" y="4627824"/>
            <a:ext cx="2122956" cy="2194790"/>
          </a:xfrm>
          <a:prstGeom prst="ellipse">
            <a:avLst/>
          </a:prstGeom>
          <a:solidFill>
            <a:srgbClr val="009900">
              <a:alpha val="6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3EFE02EC-3097-482F-BEE2-88165D4E9FA1}"/>
              </a:ext>
            </a:extLst>
          </p:cNvPr>
          <p:cNvSpPr txBox="1"/>
          <p:nvPr/>
        </p:nvSpPr>
        <p:spPr>
          <a:xfrm>
            <a:off x="119384" y="417119"/>
            <a:ext cx="1972736" cy="141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ATHENS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 gardens stopped,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seniors / no supermarkets</a:t>
            </a:r>
            <a:endParaRPr lang="nl-NL" sz="1600" b="1" dirty="0">
              <a:solidFill>
                <a:schemeClr val="bg1"/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xmlns="" id="{91200325-E4CC-487A-BF54-F6FD891486F6}"/>
              </a:ext>
            </a:extLst>
          </p:cNvPr>
          <p:cNvSpPr txBox="1"/>
          <p:nvPr/>
        </p:nvSpPr>
        <p:spPr>
          <a:xfrm>
            <a:off x="2405157" y="417119"/>
            <a:ext cx="1972736" cy="1674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AVIGNON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kitchen cooks now around 50% more meals for elderly people.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xmlns="" id="{59558954-61A1-4C29-84B1-A9A58EBB525C}"/>
              </a:ext>
            </a:extLst>
          </p:cNvPr>
          <p:cNvSpPr txBox="1"/>
          <p:nvPr/>
        </p:nvSpPr>
        <p:spPr>
          <a:xfrm>
            <a:off x="4723264" y="401424"/>
            <a:ext cx="1972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BARCELONA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Hospital sector: deliver healthy meals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3D printing masks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xmlns="" id="{551E50C4-F5A9-467E-A4A4-F70A746E0DCF}"/>
              </a:ext>
            </a:extLst>
          </p:cNvPr>
          <p:cNvSpPr txBox="1"/>
          <p:nvPr/>
        </p:nvSpPr>
        <p:spPr>
          <a:xfrm>
            <a:off x="216076" y="2600605"/>
            <a:ext cx="1972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surveys about COVID-19 crises in the Mediterranean countries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xmlns="" id="{3C2E2169-D536-45D7-B509-553AE9802302}"/>
              </a:ext>
            </a:extLst>
          </p:cNvPr>
          <p:cNvSpPr txBox="1"/>
          <p:nvPr/>
        </p:nvSpPr>
        <p:spPr>
          <a:xfrm>
            <a:off x="2438702" y="2628780"/>
            <a:ext cx="1972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BERLIN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now producing hand sanitizer for local pharmacies, instead of beer for consumption</a:t>
            </a:r>
            <a:endParaRPr lang="nl-NL" sz="1600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xmlns="" id="{3DD19FE7-7878-487E-9D8A-F851C49385DB}"/>
              </a:ext>
            </a:extLst>
          </p:cNvPr>
          <p:cNvSpPr txBox="1"/>
          <p:nvPr/>
        </p:nvSpPr>
        <p:spPr>
          <a:xfrm>
            <a:off x="4730240" y="2570447"/>
            <a:ext cx="19727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BRASOV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food and hospitality sector is among the 3 most affected sectors by the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-C-19 crisis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xmlns="" id="{B06ECAB4-359A-411C-803D-86F96BAAF36C}"/>
              </a:ext>
            </a:extLst>
          </p:cNvPr>
          <p:cNvSpPr txBox="1"/>
          <p:nvPr/>
        </p:nvSpPr>
        <p:spPr>
          <a:xfrm>
            <a:off x="144261" y="4694167"/>
            <a:ext cx="1972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COPENHAGEN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public kitchens are helping hospitals and elderly homes/ home delivering services for elderly</a:t>
            </a:r>
            <a:endParaRPr lang="nl-NL" sz="1600" b="1" dirty="0">
              <a:solidFill>
                <a:schemeClr val="bg1"/>
              </a:solidFill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xmlns="" id="{97E9A6B9-A244-45EF-BB26-3528F401A476}"/>
              </a:ext>
            </a:extLst>
          </p:cNvPr>
          <p:cNvSpPr txBox="1"/>
          <p:nvPr/>
        </p:nvSpPr>
        <p:spPr>
          <a:xfrm>
            <a:off x="2435958" y="4879970"/>
            <a:ext cx="19727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OOSTEDE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bg1"/>
                </a:solidFill>
              </a:rPr>
              <a:t>have a prepared-meal-home delivery scheme for elderly people</a:t>
            </a:r>
            <a:endParaRPr lang="nl-NL" sz="1600" b="1" dirty="0">
              <a:solidFill>
                <a:schemeClr val="bg1"/>
              </a:solidFill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xmlns="" id="{2246F8AB-747D-4E0D-9B2C-2E997F66F94A}"/>
              </a:ext>
            </a:extLst>
          </p:cNvPr>
          <p:cNvSpPr txBox="1"/>
          <p:nvPr/>
        </p:nvSpPr>
        <p:spPr>
          <a:xfrm>
            <a:off x="4712114" y="4982308"/>
            <a:ext cx="1972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WROCLAW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/>
                </a:solidFill>
              </a:rPr>
              <a:t>During this crisis new solutions appeared, </a:t>
            </a:r>
            <a:r>
              <a:rPr lang="en-US" sz="1600" b="1" dirty="0" err="1">
                <a:solidFill>
                  <a:schemeClr val="bg1"/>
                </a:solidFill>
              </a:rPr>
              <a:t>ie</a:t>
            </a:r>
            <a:r>
              <a:rPr lang="en-US" sz="1600" b="1" dirty="0">
                <a:solidFill>
                  <a:schemeClr val="bg1"/>
                </a:solidFill>
              </a:rPr>
              <a:t>. Touchless food fair.</a:t>
            </a:r>
            <a:endParaRPr lang="nl-NL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703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15819</TotalTime>
  <Words>186</Words>
  <Application>Microsoft Office PowerPoint</Application>
  <PresentationFormat>On-screen Show (4:3)</PresentationFormat>
  <Paragraphs>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Frutiger LT 45 Light</vt:lpstr>
      <vt:lpstr>Leelawadee</vt:lpstr>
      <vt:lpstr>Levenim MT</vt:lpstr>
      <vt:lpstr>Symbol</vt:lpstr>
      <vt:lpstr>Times New Roman</vt:lpstr>
      <vt:lpstr>Tema di Office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Metropolitan Food Planning A New View on the Food Security of Cities</dc:title>
  <dc:creator>Guido Sali</dc:creator>
  <cp:lastModifiedBy>Stephanie</cp:lastModifiedBy>
  <cp:revision>250</cp:revision>
  <dcterms:created xsi:type="dcterms:W3CDTF">2015-08-01T12:49:46Z</dcterms:created>
  <dcterms:modified xsi:type="dcterms:W3CDTF">2020-08-19T10:59:27Z</dcterms:modified>
</cp:coreProperties>
</file>